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Lst>
  <p:notesMasterIdLst>
    <p:notesMasterId r:id="rId159"/>
  </p:notesMasterIdLst>
  <p:handoutMasterIdLst>
    <p:handoutMasterId r:id="rId160"/>
  </p:handoutMasterIdLst>
  <p:sldIdLst>
    <p:sldId id="330" r:id="rId8"/>
    <p:sldId id="540" r:id="rId9"/>
    <p:sldId id="301" r:id="rId10"/>
    <p:sldId id="471" r:id="rId11"/>
    <p:sldId id="479" r:id="rId12"/>
    <p:sldId id="482" r:id="rId13"/>
    <p:sldId id="577" r:id="rId14"/>
    <p:sldId id="578" r:id="rId15"/>
    <p:sldId id="433" r:id="rId16"/>
    <p:sldId id="546" r:id="rId17"/>
    <p:sldId id="547" r:id="rId18"/>
    <p:sldId id="432" r:id="rId19"/>
    <p:sldId id="519" r:id="rId20"/>
    <p:sldId id="400" r:id="rId21"/>
    <p:sldId id="428" r:id="rId22"/>
    <p:sldId id="401" r:id="rId23"/>
    <p:sldId id="402" r:id="rId24"/>
    <p:sldId id="520" r:id="rId25"/>
    <p:sldId id="521" r:id="rId26"/>
    <p:sldId id="522" r:id="rId27"/>
    <p:sldId id="411" r:id="rId28"/>
    <p:sldId id="576" r:id="rId29"/>
    <p:sldId id="550" r:id="rId30"/>
    <p:sldId id="258" r:id="rId31"/>
    <p:sldId id="259" r:id="rId32"/>
    <p:sldId id="260" r:id="rId33"/>
    <p:sldId id="551" r:id="rId34"/>
    <p:sldId id="374" r:id="rId35"/>
    <p:sldId id="552" r:id="rId36"/>
    <p:sldId id="375" r:id="rId37"/>
    <p:sldId id="553" r:id="rId38"/>
    <p:sldId id="466" r:id="rId39"/>
    <p:sldId id="376" r:id="rId40"/>
    <p:sldId id="377" r:id="rId41"/>
    <p:sldId id="378" r:id="rId42"/>
    <p:sldId id="379" r:id="rId43"/>
    <p:sldId id="473" r:id="rId44"/>
    <p:sldId id="383" r:id="rId45"/>
    <p:sldId id="457" r:id="rId46"/>
    <p:sldId id="384" r:id="rId47"/>
    <p:sldId id="385" r:id="rId48"/>
    <p:sldId id="386" r:id="rId49"/>
    <p:sldId id="456" r:id="rId50"/>
    <p:sldId id="389" r:id="rId51"/>
    <p:sldId id="390" r:id="rId52"/>
    <p:sldId id="391" r:id="rId53"/>
    <p:sldId id="554" r:id="rId54"/>
    <p:sldId id="392" r:id="rId55"/>
    <p:sldId id="474" r:id="rId56"/>
    <p:sldId id="393" r:id="rId57"/>
    <p:sldId id="394" r:id="rId58"/>
    <p:sldId id="395" r:id="rId59"/>
    <p:sldId id="460" r:id="rId60"/>
    <p:sldId id="555" r:id="rId61"/>
    <p:sldId id="399" r:id="rId62"/>
    <p:sldId id="556" r:id="rId63"/>
    <p:sldId id="557" r:id="rId64"/>
    <p:sldId id="397" r:id="rId65"/>
    <p:sldId id="558" r:id="rId66"/>
    <p:sldId id="475" r:id="rId67"/>
    <p:sldId id="464" r:id="rId68"/>
    <p:sldId id="559" r:id="rId69"/>
    <p:sldId id="403" r:id="rId70"/>
    <p:sldId id="461" r:id="rId71"/>
    <p:sldId id="404" r:id="rId72"/>
    <p:sldId id="462" r:id="rId73"/>
    <p:sldId id="405" r:id="rId74"/>
    <p:sldId id="560" r:id="rId75"/>
    <p:sldId id="406" r:id="rId76"/>
    <p:sldId id="476" r:id="rId77"/>
    <p:sldId id="477" r:id="rId78"/>
    <p:sldId id="561" r:id="rId79"/>
    <p:sldId id="562" r:id="rId80"/>
    <p:sldId id="418" r:id="rId81"/>
    <p:sldId id="563" r:id="rId82"/>
    <p:sldId id="564" r:id="rId83"/>
    <p:sldId id="565" r:id="rId84"/>
    <p:sldId id="566" r:id="rId85"/>
    <p:sldId id="470" r:id="rId86"/>
    <p:sldId id="438" r:id="rId87"/>
    <p:sldId id="567" r:id="rId88"/>
    <p:sldId id="409" r:id="rId89"/>
    <p:sldId id="410" r:id="rId90"/>
    <p:sldId id="463" r:id="rId91"/>
    <p:sldId id="568" r:id="rId92"/>
    <p:sldId id="444" r:id="rId93"/>
    <p:sldId id="583" r:id="rId94"/>
    <p:sldId id="579" r:id="rId95"/>
    <p:sldId id="256" r:id="rId96"/>
    <p:sldId id="257" r:id="rId97"/>
    <p:sldId id="580" r:id="rId98"/>
    <p:sldId id="581" r:id="rId99"/>
    <p:sldId id="335" r:id="rId100"/>
    <p:sldId id="584" r:id="rId101"/>
    <p:sldId id="262" r:id="rId102"/>
    <p:sldId id="354" r:id="rId103"/>
    <p:sldId id="348" r:id="rId104"/>
    <p:sldId id="263" r:id="rId105"/>
    <p:sldId id="268" r:id="rId106"/>
    <p:sldId id="350" r:id="rId107"/>
    <p:sldId id="270" r:id="rId108"/>
    <p:sldId id="271" r:id="rId109"/>
    <p:sldId id="272" r:id="rId110"/>
    <p:sldId id="362" r:id="rId111"/>
    <p:sldId id="275" r:id="rId112"/>
    <p:sldId id="277" r:id="rId113"/>
    <p:sldId id="276" r:id="rId114"/>
    <p:sldId id="364" r:id="rId115"/>
    <p:sldId id="278" r:id="rId116"/>
    <p:sldId id="334" r:id="rId117"/>
    <p:sldId id="344" r:id="rId118"/>
    <p:sldId id="279" r:id="rId119"/>
    <p:sldId id="284" r:id="rId120"/>
    <p:sldId id="285" r:id="rId121"/>
    <p:sldId id="286" r:id="rId122"/>
    <p:sldId id="290" r:id="rId123"/>
    <p:sldId id="287" r:id="rId124"/>
    <p:sldId id="264" r:id="rId125"/>
    <p:sldId id="365" r:id="rId126"/>
    <p:sldId id="289" r:id="rId127"/>
    <p:sldId id="291" r:id="rId128"/>
    <p:sldId id="293" r:id="rId129"/>
    <p:sldId id="292" r:id="rId130"/>
    <p:sldId id="294" r:id="rId131"/>
    <p:sldId id="295" r:id="rId132"/>
    <p:sldId id="336" r:id="rId133"/>
    <p:sldId id="296" r:id="rId134"/>
    <p:sldId id="297" r:id="rId135"/>
    <p:sldId id="298" r:id="rId136"/>
    <p:sldId id="299" r:id="rId137"/>
    <p:sldId id="355" r:id="rId138"/>
    <p:sldId id="582" r:id="rId139"/>
    <p:sldId id="302" r:id="rId140"/>
    <p:sldId id="366" r:id="rId141"/>
    <p:sldId id="367" r:id="rId142"/>
    <p:sldId id="356" r:id="rId143"/>
    <p:sldId id="353" r:id="rId144"/>
    <p:sldId id="352" r:id="rId145"/>
    <p:sldId id="337" r:id="rId146"/>
    <p:sldId id="305" r:id="rId147"/>
    <p:sldId id="338" r:id="rId148"/>
    <p:sldId id="306" r:id="rId149"/>
    <p:sldId id="339" r:id="rId150"/>
    <p:sldId id="340" r:id="rId151"/>
    <p:sldId id="357" r:id="rId152"/>
    <p:sldId id="358" r:id="rId153"/>
    <p:sldId id="341" r:id="rId154"/>
    <p:sldId id="359" r:id="rId155"/>
    <p:sldId id="360" r:id="rId156"/>
    <p:sldId id="361" r:id="rId157"/>
    <p:sldId id="363" r:id="rId1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7637"/>
  </p:normalViewPr>
  <p:slideViewPr>
    <p:cSldViewPr snapToObjects="1">
      <p:cViewPr varScale="1">
        <p:scale>
          <a:sx n="147" d="100"/>
          <a:sy n="147" d="100"/>
        </p:scale>
        <p:origin x="1200" y="192"/>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notesMaster" Target="notesMasters/notes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handoutMaster" Target="handoutMasters/handoutMaster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4/10/20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90445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63809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09353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720520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3665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112636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77277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478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52676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6700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5272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880847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528044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59339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222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15159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65924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9016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845653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0972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6981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42908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57617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0058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61270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0844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9013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605874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1461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MS PGothic" panose="020B0600070205080204" pitchFamily="34" charset="-128"/>
              </a:rPr>
              <a:t>Example: WHERE clause</a:t>
            </a:r>
          </a:p>
          <a:p>
            <a:r>
              <a:rPr lang="en-US" altLang="en-US" dirty="0">
                <a:latin typeface="Times New Roman" panose="02020603050405020304" pitchFamily="18" charset="0"/>
                <a:ea typeface="MS PGothic" panose="020B0600070205080204" pitchFamily="34" charset="-128"/>
              </a:rPr>
              <a:t>If blocks are together on a disk, can just do transfer + seek</a:t>
            </a:r>
          </a:p>
          <a:p>
            <a:r>
              <a:rPr lang="en-US" altLang="en-US" dirty="0">
                <a:latin typeface="Times New Roman" panose="02020603050405020304" pitchFamily="18" charset="0"/>
                <a:ea typeface="MS PGothic" panose="020B0600070205080204" pitchFamily="34" charset="-128"/>
              </a:rPr>
              <a:t>	Don’t need to worry about this for class..</a:t>
            </a:r>
          </a:p>
          <a:p>
            <a:r>
              <a:rPr lang="en-US" altLang="en-US" dirty="0">
                <a:latin typeface="Times New Roman" panose="02020603050405020304" pitchFamily="18" charset="0"/>
                <a:ea typeface="MS PGothic" panose="020B0600070205080204" pitchFamily="34" charset="-128"/>
              </a:rPr>
              <a:t>	But know that where blocks are on the disk does matter for cost</a:t>
            </a:r>
          </a:p>
          <a:p>
            <a:r>
              <a:rPr lang="en-US" altLang="en-US" dirty="0">
                <a:latin typeface="Times New Roman" panose="02020603050405020304" pitchFamily="18" charset="0"/>
                <a:ea typeface="MS PGothic" panose="020B0600070205080204" pitchFamily="34" charset="-128"/>
              </a:rPr>
              <a:t>Linear search: read every block and see if record within block matches (no index use)</a:t>
            </a:r>
          </a:p>
          <a:p>
            <a:endParaRPr lang="en-US" altLang="en-US" dirty="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8341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MS PGothic" panose="020B0600070205080204" pitchFamily="34" charset="-128"/>
              </a:rPr>
              <a:t>CLUSTERED INDEX: Cost is depth of index tree (indexes are clustered on </a:t>
            </a:r>
            <a:r>
              <a:rPr lang="en-US" altLang="en-US">
                <a:latin typeface="Times New Roman" panose="02020603050405020304" pitchFamily="18" charset="0"/>
                <a:ea typeface="MS PGothic" panose="020B0600070205080204" pitchFamily="34" charset="-128"/>
              </a:rPr>
              <a:t>same block)</a:t>
            </a:r>
            <a:endParaRPr lang="en-US" altLang="en-US" dirty="0">
              <a:latin typeface="Times New Roman" panose="02020603050405020304" pitchFamily="18" charset="0"/>
              <a:ea typeface="MS PGothic" panose="020B0600070205080204" pitchFamily="34" charset="-128"/>
            </a:endParaRPr>
          </a:p>
          <a:p>
            <a:r>
              <a:rPr lang="en-US" altLang="en-US" dirty="0">
                <a:latin typeface="Times New Roman" panose="02020603050405020304" pitchFamily="18" charset="0"/>
                <a:ea typeface="MS PGothic" panose="020B0600070205080204" pitchFamily="34" charset="-128"/>
              </a:rPr>
              <a:t>IF NOT CLUSTERED INDEX:</a:t>
            </a:r>
          </a:p>
          <a:p>
            <a:r>
              <a:rPr lang="en-US" altLang="en-US" dirty="0">
                <a:latin typeface="Times New Roman" panose="02020603050405020304" pitchFamily="18" charset="0"/>
                <a:ea typeface="MS PGothic" panose="020B0600070205080204" pitchFamily="34" charset="-128"/>
              </a:rPr>
              <a:t>	Still need to scan after hitting index</a:t>
            </a:r>
          </a:p>
        </p:txBody>
      </p:sp>
    </p:spTree>
    <p:extLst>
      <p:ext uri="{BB962C8B-B14F-4D97-AF65-F5344CB8AC3E}">
        <p14:creationId xmlns:p14="http://schemas.microsoft.com/office/powerpoint/2010/main" val="2505521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10996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36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79311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08028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6626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9247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9672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46744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1770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2159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5161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23790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3814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26446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385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10731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48791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55412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30804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6525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25992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9756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285708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3237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52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4/10/20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457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407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752465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052113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684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829310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400151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4/10/20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912820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749098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2490322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1809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5938065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02226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264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662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7337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2.jpeg"/><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 id="2147493593"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46607"/>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 id="2147493585" r:id="rId8"/>
    <p:sldLayoutId id="2147493586" r:id="rId9"/>
    <p:sldLayoutId id="2147493587" r:id="rId10"/>
    <p:sldLayoutId id="2147493588" r:id="rId11"/>
    <p:sldLayoutId id="2147493589" r:id="rId12"/>
    <p:sldLayoutId id="2147493590" r:id="rId13"/>
    <p:sldLayoutId id="2147493591" r:id="rId14"/>
    <p:sldLayoutId id="2147493592"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image" Target="../media/image48.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9.wm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5.xml"/><Relationship Id="rId1" Type="http://schemas.openxmlformats.org/officeDocument/2006/relationships/vmlDrawing" Target="../drawings/vmlDrawing4.vml"/><Relationship Id="rId5" Type="http://schemas.openxmlformats.org/officeDocument/2006/relationships/image" Target="../media/image50.wmf"/><Relationship Id="rId4" Type="http://schemas.openxmlformats.org/officeDocument/2006/relationships/oleObject" Target="../embeddings/oleObject4.bin"/></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52.emf"/><Relationship Id="rId5" Type="http://schemas.openxmlformats.org/officeDocument/2006/relationships/image" Target="../media/image51.wmf"/><Relationship Id="rId4" Type="http://schemas.openxmlformats.org/officeDocument/2006/relationships/oleObject" Target="../embeddings/oleObject5.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5.xml"/><Relationship Id="rId1" Type="http://schemas.openxmlformats.org/officeDocument/2006/relationships/vmlDrawing" Target="../drawings/vmlDrawing6.vml"/><Relationship Id="rId5" Type="http://schemas.openxmlformats.org/officeDocument/2006/relationships/image" Target="../media/image53.wmf"/><Relationship Id="rId4" Type="http://schemas.openxmlformats.org/officeDocument/2006/relationships/oleObject" Target="../embeddings/oleObject6.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7.xml"/><Relationship Id="rId4" Type="http://schemas.openxmlformats.org/officeDocument/2006/relationships/hyperlink" Target="https://en.wikipedia.org/wiki/Page_replacement_algorithm#The_theoretically_optimal_page_replacement_algorith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engineeringdaily.com/2017/01/13/columnar-data-apache-arrow-and-parquet-with-julien-le-dem-and-jacques-nadeau/"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Indexes, Query Processing/Optimization</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10: Indexes, Query Processing/Optimization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6552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90531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38431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68586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2781423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2366837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808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11564619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3752324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10053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152748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12872643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13954448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3161864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24390376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9593402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182585012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1197061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184838720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41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6019366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extLst>
      <p:ext uri="{BB962C8B-B14F-4D97-AF65-F5344CB8AC3E}">
        <p14:creationId xmlns:p14="http://schemas.microsoft.com/office/powerpoint/2010/main" val="3252628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3687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414301502"/>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2283857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943913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2272685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34118935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280287741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2079"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85644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12435122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82042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00305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88680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20494841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39185367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33727881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3103"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58702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4127"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47426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933890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5151"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4164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5844176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6175"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14321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1152319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820199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458986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31538529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3250014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16209240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4389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23133964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207821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256946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55"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Final Thoughts on Disks and Buffers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235820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Row versus Columnar Storage</a:t>
            </a:r>
          </a:p>
        </p:txBody>
      </p:sp>
      <p:pic>
        <p:nvPicPr>
          <p:cNvPr id="2" name="Picture 1">
            <a:extLst>
              <a:ext uri="{FF2B5EF4-FFF2-40B4-BE49-F238E27FC236}">
                <a16:creationId xmlns:a16="http://schemas.microsoft.com/office/drawing/2014/main" id="{956F8DD7-FB61-A440-AAFD-9E6F7545B280}"/>
              </a:ext>
            </a:extLst>
          </p:cNvPr>
          <p:cNvPicPr>
            <a:picLocks noChangeAspect="1"/>
          </p:cNvPicPr>
          <p:nvPr/>
        </p:nvPicPr>
        <p:blipFill>
          <a:blip r:embed="rId2"/>
          <a:stretch>
            <a:fillRect/>
          </a:stretch>
        </p:blipFill>
        <p:spPr>
          <a:xfrm>
            <a:off x="838200" y="495369"/>
            <a:ext cx="5724860" cy="4014470"/>
          </a:xfrm>
          <a:prstGeom prst="rect">
            <a:avLst/>
          </a:prstGeom>
        </p:spPr>
      </p:pic>
      <p:sp>
        <p:nvSpPr>
          <p:cNvPr id="10" name="Rectangle 9">
            <a:extLst>
              <a:ext uri="{FF2B5EF4-FFF2-40B4-BE49-F238E27FC236}">
                <a16:creationId xmlns:a16="http://schemas.microsoft.com/office/drawing/2014/main" id="{53D2D0F1-8705-FD4A-8EED-5B77CA8DF918}"/>
              </a:ext>
            </a:extLst>
          </p:cNvPr>
          <p:cNvSpPr/>
          <p:nvPr/>
        </p:nvSpPr>
        <p:spPr>
          <a:xfrm>
            <a:off x="152400" y="4420225"/>
            <a:ext cx="8153400" cy="261610"/>
          </a:xfrm>
          <a:prstGeom prst="rect">
            <a:avLst/>
          </a:prstGeom>
        </p:spPr>
        <p:txBody>
          <a:bodyPr wrap="square">
            <a:spAutoFit/>
          </a:bodyPr>
          <a:lstStyle/>
          <a:p>
            <a:r>
              <a:rPr lang="en-US" sz="1100" dirty="0">
                <a:hlinkClick r:id="rId3"/>
              </a:rPr>
              <a:t>https://softwareengineeringdaily.com/2017/01/13/columnar-data-apache-arrow-and-parquet-with-julien-le-dem-and-jacques-nadeau/</a:t>
            </a:r>
            <a:endParaRPr lang="en-US" sz="1100" dirty="0"/>
          </a:p>
        </p:txBody>
      </p:sp>
    </p:spTree>
    <p:extLst>
      <p:ext uri="{BB962C8B-B14F-4D97-AF65-F5344CB8AC3E}">
        <p14:creationId xmlns:p14="http://schemas.microsoft.com/office/powerpoint/2010/main" val="647099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15)</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1039120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88</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17" name="Picture 16">
            <a:extLst>
              <a:ext uri="{FF2B5EF4-FFF2-40B4-BE49-F238E27FC236}">
                <a16:creationId xmlns:a16="http://schemas.microsoft.com/office/drawing/2014/main" id="{F14018EF-B13B-474E-8E2C-FC193B3C98B0}"/>
              </a:ext>
            </a:extLst>
          </p:cNvPr>
          <p:cNvPicPr>
            <a:picLocks noChangeAspect="1"/>
          </p:cNvPicPr>
          <p:nvPr/>
        </p:nvPicPr>
        <p:blipFill>
          <a:blip r:embed="rId4"/>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921999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43150066"/>
      </p:ext>
    </p:extLst>
  </p:cSld>
  <p:clrMapOvr>
    <a:masterClrMapping/>
  </p:clrMapOvr>
  <p:transition advTm="501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922060"/>
      </p:ext>
    </p:extLst>
  </p:cSld>
  <p:clrMapOvr>
    <a:masterClrMapping/>
  </p:clrMapOvr>
  <p:transition advTm="152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2570356043"/>
      </p:ext>
    </p:extLst>
  </p:cSld>
  <p:clrMapOvr>
    <a:masterClrMapping/>
  </p:clrMapOvr>
  <p:transition advTm="99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30067780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54679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D5497-BEC3-034F-A693-BBB7A9BDE0E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B530771-1F4C-0949-A6A4-CB9A4ACEDCA7}"/>
              </a:ext>
            </a:extLst>
          </p:cNvPr>
          <p:cNvPicPr>
            <a:picLocks noChangeAspect="1"/>
          </p:cNvPicPr>
          <p:nvPr/>
        </p:nvPicPr>
        <p:blipFill rotWithShape="1">
          <a:blip r:embed="rId2"/>
          <a:srcRect l="28333" r="28333" b="65902"/>
          <a:stretch/>
        </p:blipFill>
        <p:spPr>
          <a:xfrm>
            <a:off x="4783649" y="666750"/>
            <a:ext cx="3962400" cy="1558951"/>
          </a:xfrm>
          <a:prstGeom prst="rect">
            <a:avLst/>
          </a:prstGeom>
        </p:spPr>
      </p:pic>
      <p:graphicFrame>
        <p:nvGraphicFramePr>
          <p:cNvPr id="5" name="Table 4">
            <a:extLst>
              <a:ext uri="{FF2B5EF4-FFF2-40B4-BE49-F238E27FC236}">
                <a16:creationId xmlns:a16="http://schemas.microsoft.com/office/drawing/2014/main" id="{29603546-53A4-904D-8017-693C54CCA377}"/>
              </a:ext>
            </a:extLst>
          </p:cNvPr>
          <p:cNvGraphicFramePr>
            <a:graphicFrameLocks noGrp="1"/>
          </p:cNvGraphicFramePr>
          <p:nvPr>
            <p:extLst>
              <p:ext uri="{D42A27DB-BD31-4B8C-83A1-F6EECF244321}">
                <p14:modId xmlns:p14="http://schemas.microsoft.com/office/powerpoint/2010/main" val="367343527"/>
              </p:ext>
            </p:extLst>
          </p:nvPr>
        </p:nvGraphicFramePr>
        <p:xfrm>
          <a:off x="228600" y="1047750"/>
          <a:ext cx="3124200" cy="12192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815422901"/>
                    </a:ext>
                  </a:extLst>
                </a:gridCol>
                <a:gridCol w="2286000">
                  <a:extLst>
                    <a:ext uri="{9D8B030D-6E8A-4147-A177-3AD203B41FA5}">
                      <a16:colId xmlns:a16="http://schemas.microsoft.com/office/drawing/2014/main" val="3169421095"/>
                    </a:ext>
                  </a:extLst>
                </a:gridCol>
              </a:tblGrid>
              <a:tr h="212688">
                <a:tc>
                  <a:txBody>
                    <a:bodyPr/>
                    <a:lstStyle/>
                    <a:p>
                      <a:r>
                        <a:rPr lang="en-US" sz="1000" b="1" dirty="0">
                          <a:solidFill>
                            <a:srgbClr val="1A2C64"/>
                          </a:solidFill>
                        </a:rPr>
                        <a:t>Key value</a:t>
                      </a:r>
                    </a:p>
                  </a:txBody>
                  <a:tcPr/>
                </a:tc>
                <a:tc>
                  <a:txBody>
                    <a:bodyPr/>
                    <a:lstStyle/>
                    <a:p>
                      <a:r>
                        <a:rPr lang="en-US" sz="1000" dirty="0">
                          <a:solidFill>
                            <a:srgbClr val="1A2C64"/>
                          </a:solidFill>
                        </a:rPr>
                        <a:t>Record location</a:t>
                      </a:r>
                    </a:p>
                  </a:txBody>
                  <a:tcPr/>
                </a:tc>
                <a:extLst>
                  <a:ext uri="{0D108BD9-81ED-4DB2-BD59-A6C34878D82A}">
                    <a16:rowId xmlns:a16="http://schemas.microsoft.com/office/drawing/2014/main" val="2619469469"/>
                  </a:ext>
                </a:extLst>
              </a:tr>
              <a:tr h="212688">
                <a:tc>
                  <a:txBody>
                    <a:bodyPr/>
                    <a:lstStyle/>
                    <a:p>
                      <a:r>
                        <a:rPr lang="en-US" sz="1000" dirty="0"/>
                        <a:t>a2</a:t>
                      </a:r>
                    </a:p>
                  </a:txBody>
                  <a:tcPr/>
                </a:tc>
                <a:tc>
                  <a:txBody>
                    <a:bodyPr/>
                    <a:lstStyle/>
                    <a:p>
                      <a:r>
                        <a:rPr lang="en-US" sz="1000" dirty="0"/>
                        <a:t>(/</a:t>
                      </a:r>
                      <a:r>
                        <a:rPr lang="en-US" sz="1000" dirty="0" err="1"/>
                        <a:t>usr</a:t>
                      </a:r>
                      <a:r>
                        <a:rPr lang="en-US" sz="1000" dirty="0"/>
                        <a:t>/local/</a:t>
                      </a:r>
                      <a:r>
                        <a:rPr lang="en-US" sz="1000" dirty="0" err="1"/>
                        <a:t>mysql.data</a:t>
                      </a:r>
                      <a:r>
                        <a:rPr lang="en-US" sz="1000" dirty="0"/>
                        <a:t>/s1/f1, 1, 4)</a:t>
                      </a:r>
                    </a:p>
                  </a:txBody>
                  <a:tcPr/>
                </a:tc>
                <a:extLst>
                  <a:ext uri="{0D108BD9-81ED-4DB2-BD59-A6C34878D82A}">
                    <a16:rowId xmlns:a16="http://schemas.microsoft.com/office/drawing/2014/main" val="4174227942"/>
                  </a:ext>
                </a:extLst>
              </a:tr>
              <a:tr h="212688">
                <a:tc>
                  <a:txBody>
                    <a:bodyPr/>
                    <a:lstStyle/>
                    <a:p>
                      <a:r>
                        <a:rPr lang="en-US" sz="1000" dirty="0"/>
                        <a:t>a4</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000" dirty="0"/>
                        <a:t>(/</a:t>
                      </a:r>
                      <a:r>
                        <a:rPr lang="en-US" sz="1000" dirty="0" err="1"/>
                        <a:t>usr</a:t>
                      </a:r>
                      <a:r>
                        <a:rPr lang="en-US" sz="1000" dirty="0"/>
                        <a:t>/local/</a:t>
                      </a:r>
                      <a:r>
                        <a:rPr lang="en-US" sz="1000" dirty="0" err="1"/>
                        <a:t>mysql.data</a:t>
                      </a:r>
                      <a:r>
                        <a:rPr lang="en-US" sz="1000" dirty="0"/>
                        <a:t>/s1/f1, 2, 3)</a:t>
                      </a:r>
                    </a:p>
                  </a:txBody>
                  <a:tcPr/>
                </a:tc>
                <a:extLst>
                  <a:ext uri="{0D108BD9-81ED-4DB2-BD59-A6C34878D82A}">
                    <a16:rowId xmlns:a16="http://schemas.microsoft.com/office/drawing/2014/main" val="1703107230"/>
                  </a:ext>
                </a:extLst>
              </a:tr>
              <a:tr h="212688">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32994427"/>
                  </a:ext>
                </a:extLst>
              </a:tr>
              <a:tr h="139849">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208844647"/>
                  </a:ext>
                </a:extLst>
              </a:tr>
            </a:tbl>
          </a:graphicData>
        </a:graphic>
      </p:graphicFrame>
      <p:graphicFrame>
        <p:nvGraphicFramePr>
          <p:cNvPr id="6" name="Table 5">
            <a:extLst>
              <a:ext uri="{FF2B5EF4-FFF2-40B4-BE49-F238E27FC236}">
                <a16:creationId xmlns:a16="http://schemas.microsoft.com/office/drawing/2014/main" id="{801A2D56-66B4-B945-9F7B-754744DE75FE}"/>
              </a:ext>
            </a:extLst>
          </p:cNvPr>
          <p:cNvGraphicFramePr>
            <a:graphicFrameLocks noGrp="1"/>
          </p:cNvGraphicFramePr>
          <p:nvPr>
            <p:extLst>
              <p:ext uri="{D42A27DB-BD31-4B8C-83A1-F6EECF244321}">
                <p14:modId xmlns:p14="http://schemas.microsoft.com/office/powerpoint/2010/main" val="3704059465"/>
              </p:ext>
            </p:extLst>
          </p:nvPr>
        </p:nvGraphicFramePr>
        <p:xfrm>
          <a:off x="2650050" y="2495550"/>
          <a:ext cx="6095999" cy="219456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376981978"/>
                    </a:ext>
                  </a:extLst>
                </a:gridCol>
                <a:gridCol w="870857">
                  <a:extLst>
                    <a:ext uri="{9D8B030D-6E8A-4147-A177-3AD203B41FA5}">
                      <a16:colId xmlns:a16="http://schemas.microsoft.com/office/drawing/2014/main" val="1207542811"/>
                    </a:ext>
                  </a:extLst>
                </a:gridCol>
                <a:gridCol w="870857">
                  <a:extLst>
                    <a:ext uri="{9D8B030D-6E8A-4147-A177-3AD203B41FA5}">
                      <a16:colId xmlns:a16="http://schemas.microsoft.com/office/drawing/2014/main" val="2058185021"/>
                    </a:ext>
                  </a:extLst>
                </a:gridCol>
                <a:gridCol w="870857">
                  <a:extLst>
                    <a:ext uri="{9D8B030D-6E8A-4147-A177-3AD203B41FA5}">
                      <a16:colId xmlns:a16="http://schemas.microsoft.com/office/drawing/2014/main" val="3688189129"/>
                    </a:ext>
                  </a:extLst>
                </a:gridCol>
                <a:gridCol w="870857">
                  <a:extLst>
                    <a:ext uri="{9D8B030D-6E8A-4147-A177-3AD203B41FA5}">
                      <a16:colId xmlns:a16="http://schemas.microsoft.com/office/drawing/2014/main" val="1231596253"/>
                    </a:ext>
                  </a:extLst>
                </a:gridCol>
                <a:gridCol w="870857">
                  <a:extLst>
                    <a:ext uri="{9D8B030D-6E8A-4147-A177-3AD203B41FA5}">
                      <a16:colId xmlns:a16="http://schemas.microsoft.com/office/drawing/2014/main" val="2780387407"/>
                    </a:ext>
                  </a:extLst>
                </a:gridCol>
                <a:gridCol w="870857">
                  <a:extLst>
                    <a:ext uri="{9D8B030D-6E8A-4147-A177-3AD203B41FA5}">
                      <a16:colId xmlns:a16="http://schemas.microsoft.com/office/drawing/2014/main" val="1462498571"/>
                    </a:ext>
                  </a:extLst>
                </a:gridCol>
              </a:tblGrid>
              <a:tr h="215900">
                <a:tc>
                  <a:txBody>
                    <a:bodyPr/>
                    <a:lstStyle/>
                    <a:p>
                      <a:r>
                        <a:rPr lang="en-US" sz="1200" dirty="0">
                          <a:solidFill>
                            <a:srgbClr val="1A2C64"/>
                          </a:solidFill>
                        </a:rPr>
                        <a:t>Block</a:t>
                      </a:r>
                    </a:p>
                  </a:txBody>
                  <a:tcPr/>
                </a:tc>
                <a:tc>
                  <a:txBody>
                    <a:bodyPr/>
                    <a:lstStyle/>
                    <a:p>
                      <a:r>
                        <a:rPr lang="en-US" sz="1200" dirty="0">
                          <a:solidFill>
                            <a:srgbClr val="1A2C64"/>
                          </a:solidFill>
                        </a:rPr>
                        <a:t>0</a:t>
                      </a:r>
                    </a:p>
                  </a:txBody>
                  <a:tcPr/>
                </a:tc>
                <a:tc>
                  <a:txBody>
                    <a:bodyPr/>
                    <a:lstStyle/>
                    <a:p>
                      <a:r>
                        <a:rPr lang="en-US" sz="1200" dirty="0">
                          <a:solidFill>
                            <a:srgbClr val="1A2C64"/>
                          </a:solidFill>
                        </a:rPr>
                        <a:t>1</a:t>
                      </a:r>
                    </a:p>
                  </a:txBody>
                  <a:tcPr/>
                </a:tc>
                <a:tc>
                  <a:txBody>
                    <a:bodyPr/>
                    <a:lstStyle/>
                    <a:p>
                      <a:r>
                        <a:rPr lang="en-US" sz="1200" dirty="0">
                          <a:solidFill>
                            <a:srgbClr val="1A2C64"/>
                          </a:solidFill>
                        </a:rPr>
                        <a:t>2</a:t>
                      </a:r>
                    </a:p>
                  </a:txBody>
                  <a:tcPr/>
                </a:tc>
                <a:tc>
                  <a:txBody>
                    <a:bodyPr/>
                    <a:lstStyle/>
                    <a:p>
                      <a:r>
                        <a:rPr lang="en-US" sz="1200" dirty="0">
                          <a:solidFill>
                            <a:srgbClr val="1A2C64"/>
                          </a:solidFill>
                        </a:rPr>
                        <a:t>3</a:t>
                      </a:r>
                    </a:p>
                  </a:txBody>
                  <a:tcPr/>
                </a:tc>
                <a:tc>
                  <a:txBody>
                    <a:bodyPr/>
                    <a:lstStyle/>
                    <a:p>
                      <a:r>
                        <a:rPr lang="en-US" sz="1200" dirty="0">
                          <a:solidFill>
                            <a:srgbClr val="1A2C64"/>
                          </a:solidFill>
                        </a:rPr>
                        <a:t>4</a:t>
                      </a:r>
                    </a:p>
                  </a:txBody>
                  <a:tcPr/>
                </a:tc>
                <a:tc>
                  <a:txBody>
                    <a:bodyPr/>
                    <a:lstStyle/>
                    <a:p>
                      <a:r>
                        <a:rPr lang="en-US" sz="1200" dirty="0">
                          <a:solidFill>
                            <a:srgbClr val="1A2C64"/>
                          </a:solidFill>
                        </a:rPr>
                        <a:t>5</a:t>
                      </a:r>
                    </a:p>
                  </a:txBody>
                  <a:tcPr/>
                </a:tc>
                <a:extLst>
                  <a:ext uri="{0D108BD9-81ED-4DB2-BD59-A6C34878D82A}">
                    <a16:rowId xmlns:a16="http://schemas.microsoft.com/office/drawing/2014/main" val="1017567361"/>
                  </a:ext>
                </a:extLst>
              </a:tr>
              <a:tr h="215900">
                <a:tc>
                  <a:txBody>
                    <a:bodyPr/>
                    <a:lstStyle/>
                    <a:p>
                      <a:r>
                        <a:rPr lang="en-US" sz="1200" dirty="0"/>
                        <a:t>0</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665101896"/>
                  </a:ext>
                </a:extLst>
              </a:tr>
              <a:tr h="215900">
                <a:tc>
                  <a:txBody>
                    <a:bodyPr/>
                    <a:lstStyle/>
                    <a:p>
                      <a:r>
                        <a:rPr lang="en-US" sz="1200" dirty="0"/>
                        <a:t>1</a:t>
                      </a:r>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a:p>
                  </a:txBody>
                  <a:tcPr/>
                </a:tc>
                <a:tc>
                  <a:txBody>
                    <a:bodyPr/>
                    <a:lstStyle/>
                    <a:p>
                      <a:r>
                        <a:rPr lang="en-US" sz="1200" dirty="0"/>
                        <a:t>a2 record</a:t>
                      </a:r>
                    </a:p>
                  </a:txBody>
                  <a:tcPr/>
                </a:tc>
                <a:tc>
                  <a:txBody>
                    <a:bodyPr/>
                    <a:lstStyle/>
                    <a:p>
                      <a:endParaRPr lang="en-US" sz="1200" dirty="0"/>
                    </a:p>
                  </a:txBody>
                  <a:tcPr/>
                </a:tc>
                <a:extLst>
                  <a:ext uri="{0D108BD9-81ED-4DB2-BD59-A6C34878D82A}">
                    <a16:rowId xmlns:a16="http://schemas.microsoft.com/office/drawing/2014/main" val="130416792"/>
                  </a:ext>
                </a:extLst>
              </a:tr>
              <a:tr h="215900">
                <a:tc>
                  <a:txBody>
                    <a:bodyPr/>
                    <a:lstStyle/>
                    <a:p>
                      <a:r>
                        <a:rPr lang="en-US" sz="1200" dirty="0"/>
                        <a:t>2</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r>
                        <a:rPr lang="en-US" sz="1200" dirty="0"/>
                        <a:t>a4 record</a:t>
                      </a:r>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295941024"/>
                  </a:ext>
                </a:extLst>
              </a:tr>
              <a:tr h="215900">
                <a:tc>
                  <a:txBody>
                    <a:bodyPr/>
                    <a:lstStyle/>
                    <a:p>
                      <a:r>
                        <a:rPr lang="en-US" sz="1200" dirty="0"/>
                        <a:t>3</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861691485"/>
                  </a:ext>
                </a:extLst>
              </a:tr>
              <a:tr h="215900">
                <a:tc>
                  <a:txBody>
                    <a:bodyPr/>
                    <a:lstStyle/>
                    <a:p>
                      <a:r>
                        <a:rPr lang="en-US" sz="1200" dirty="0"/>
                        <a:t>4</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973732468"/>
                  </a:ext>
                </a:extLst>
              </a:tr>
              <a:tr h="215900">
                <a:tc>
                  <a:txBody>
                    <a:bodyPr/>
                    <a:lstStyle/>
                    <a:p>
                      <a:r>
                        <a:rPr lang="en-US" sz="1200" dirty="0"/>
                        <a:t>5</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1853126531"/>
                  </a:ext>
                </a:extLst>
              </a:tr>
              <a:tr h="215900">
                <a:tc>
                  <a:txBody>
                    <a:bodyPr/>
                    <a:lstStyle/>
                    <a:p>
                      <a:r>
                        <a:rPr lang="en-US" sz="1200" dirty="0"/>
                        <a:t>6</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dirty="0"/>
                    </a:p>
                  </a:txBody>
                  <a:tcPr/>
                </a:tc>
                <a:extLst>
                  <a:ext uri="{0D108BD9-81ED-4DB2-BD59-A6C34878D82A}">
                    <a16:rowId xmlns:a16="http://schemas.microsoft.com/office/drawing/2014/main" val="2172900849"/>
                  </a:ext>
                </a:extLst>
              </a:tr>
            </a:tbl>
          </a:graphicData>
        </a:graphic>
      </p:graphicFrame>
      <p:sp>
        <p:nvSpPr>
          <p:cNvPr id="7" name="TextBox 6">
            <a:extLst>
              <a:ext uri="{FF2B5EF4-FFF2-40B4-BE49-F238E27FC236}">
                <a16:creationId xmlns:a16="http://schemas.microsoft.com/office/drawing/2014/main" id="{D73233F3-F17C-5D48-9FF5-619056DC690F}"/>
              </a:ext>
            </a:extLst>
          </p:cNvPr>
          <p:cNvSpPr txBox="1"/>
          <p:nvPr/>
        </p:nvSpPr>
        <p:spPr>
          <a:xfrm>
            <a:off x="3429000" y="2187773"/>
            <a:ext cx="701539" cy="307777"/>
          </a:xfrm>
          <a:prstGeom prst="rect">
            <a:avLst/>
          </a:prstGeom>
          <a:noFill/>
        </p:spPr>
        <p:txBody>
          <a:bodyPr wrap="none" rtlCol="0">
            <a:spAutoFit/>
          </a:bodyPr>
          <a:lstStyle/>
          <a:p>
            <a:r>
              <a:rPr lang="en-US" sz="1400" b="1" dirty="0"/>
              <a:t>Record</a:t>
            </a:r>
          </a:p>
        </p:txBody>
      </p:sp>
      <p:cxnSp>
        <p:nvCxnSpPr>
          <p:cNvPr id="9" name="Straight Arrow Connector 8">
            <a:extLst>
              <a:ext uri="{FF2B5EF4-FFF2-40B4-BE49-F238E27FC236}">
                <a16:creationId xmlns:a16="http://schemas.microsoft.com/office/drawing/2014/main" id="{774D2E38-7C28-2746-ABF4-FF360A6D6C09}"/>
              </a:ext>
            </a:extLst>
          </p:cNvPr>
          <p:cNvCxnSpPr>
            <a:stCxn id="7" idx="3"/>
          </p:cNvCxnSpPr>
          <p:nvPr/>
        </p:nvCxnSpPr>
        <p:spPr bwMode="auto">
          <a:xfrm>
            <a:off x="4130539" y="2341662"/>
            <a:ext cx="4099061" cy="14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632B2402-FB59-9C4F-B6CA-2F608463A7F7}"/>
              </a:ext>
            </a:extLst>
          </p:cNvPr>
          <p:cNvSpPr txBox="1"/>
          <p:nvPr/>
        </p:nvSpPr>
        <p:spPr>
          <a:xfrm>
            <a:off x="3743928" y="3131165"/>
            <a:ext cx="1981200" cy="461665"/>
          </a:xfrm>
          <a:prstGeom prst="rect">
            <a:avLst/>
          </a:prstGeom>
          <a:solidFill>
            <a:schemeClr val="accent1"/>
          </a:solidFill>
          <a:ln>
            <a:solidFill>
              <a:schemeClr val="tx1"/>
            </a:solidFill>
          </a:ln>
        </p:spPr>
        <p:txBody>
          <a:bodyPr wrap="square" rtlCol="0">
            <a:spAutoFit/>
          </a:bodyPr>
          <a:lstStyle/>
          <a:p>
            <a:r>
              <a:rPr lang="en-US" sz="1200" dirty="0"/>
              <a:t>Note: can contain data itself  </a:t>
            </a:r>
          </a:p>
          <a:p>
            <a:r>
              <a:rPr lang="en-US" sz="1200" dirty="0"/>
              <a:t>OR a pointer to the data</a:t>
            </a:r>
          </a:p>
        </p:txBody>
      </p:sp>
    </p:spTree>
    <p:extLst>
      <p:ext uri="{BB962C8B-B14F-4D97-AF65-F5344CB8AC3E}">
        <p14:creationId xmlns:p14="http://schemas.microsoft.com/office/powerpoint/2010/main" val="994181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15040314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cxnSp>
        <p:nvCxnSpPr>
          <p:cNvPr id="3" name="Straight Arrow Connector 2">
            <a:extLst>
              <a:ext uri="{FF2B5EF4-FFF2-40B4-BE49-F238E27FC236}">
                <a16:creationId xmlns:a16="http://schemas.microsoft.com/office/drawing/2014/main" id="{F5B03039-72CC-FF41-8968-DB19187396E6}"/>
              </a:ext>
            </a:extLst>
          </p:cNvPr>
          <p:cNvCxnSpPr/>
          <p:nvPr/>
        </p:nvCxnSpPr>
        <p:spPr bwMode="auto">
          <a:xfrm>
            <a:off x="1600200" y="1504950"/>
            <a:ext cx="6096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3DD3C9F6-E3BC-AD47-947D-AEEF84DA89A7}"/>
              </a:ext>
            </a:extLst>
          </p:cNvPr>
          <p:cNvCxnSpPr/>
          <p:nvPr/>
        </p:nvCxnSpPr>
        <p:spPr bwMode="auto">
          <a:xfrm>
            <a:off x="1600200" y="1733550"/>
            <a:ext cx="6096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74931268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889887516"/>
      </p:ext>
    </p:extLst>
  </p:cSld>
  <p:clrMapOvr>
    <a:masterClrMapping/>
  </p:clrMapOvr>
  <p:transition advTm="7472"/>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highlight>
                  <a:srgbClr val="FFFF00"/>
                </a:highlight>
                <a:ea typeface="MS PGothic" panose="020B0600070205080204" pitchFamily="34" charset="-128"/>
              </a:rPr>
              <a:t>A1</a:t>
            </a:r>
            <a:r>
              <a:rPr lang="en-US" altLang="en-US" dirty="0">
                <a:highlight>
                  <a:srgbClr val="FFFF00"/>
                </a:highlight>
                <a:ea typeface="MS PGothic" panose="020B0600070205080204" pitchFamily="34" charset="-128"/>
              </a:rPr>
              <a:t> (</a:t>
            </a:r>
            <a:r>
              <a:rPr lang="en-US" altLang="en-US" b="1" dirty="0">
                <a:solidFill>
                  <a:srgbClr val="002060"/>
                </a:solidFill>
                <a:highlight>
                  <a:srgbClr val="FFFF00"/>
                </a:highlight>
                <a:ea typeface="MS PGothic" panose="020B0600070205080204" pitchFamily="34" charset="-128"/>
              </a:rPr>
              <a:t>linear search</a:t>
            </a:r>
            <a:r>
              <a:rPr lang="en-US" altLang="en-US" dirty="0">
                <a:highlight>
                  <a:srgbClr val="FFFF00"/>
                </a:highlight>
                <a:ea typeface="MS PGothic" panose="020B0600070205080204" pitchFamily="34" charset="-128"/>
              </a:rPr>
              <a:t>).  </a:t>
            </a:r>
            <a:r>
              <a:rPr lang="en-US" altLang="en-US" dirty="0">
                <a:ea typeface="MS PGothic" panose="020B0600070205080204" pitchFamily="34" charset="-128"/>
              </a:rPr>
              <a:t>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153630916"/>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highlight>
                  <a:srgbClr val="FFFF00"/>
                </a:highlight>
                <a:ea typeface="MS PGothic" panose="020B0600070205080204" pitchFamily="34" charset="-128"/>
              </a:rPr>
              <a:t>A2 </a:t>
            </a:r>
            <a:r>
              <a:rPr lang="en-US" altLang="en-US" dirty="0">
                <a:highlight>
                  <a:srgbClr val="FFFF00"/>
                </a:highlight>
                <a:ea typeface="MS PGothic" panose="020B0600070205080204" pitchFamily="34" charset="-128"/>
              </a:rPr>
              <a:t>(</a:t>
            </a:r>
            <a:r>
              <a:rPr lang="en-US" altLang="en-US" b="1" dirty="0">
                <a:solidFill>
                  <a:srgbClr val="002060"/>
                </a:solidFill>
                <a:highlight>
                  <a:srgbClr val="FFFF00"/>
                </a:highlight>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highlight>
                  <a:srgbClr val="FFFF00"/>
                </a:highlight>
                <a:ea typeface="MS PGothic" panose="020B0600070205080204" pitchFamily="34" charset="-128"/>
              </a:rPr>
              <a:t>A3 </a:t>
            </a:r>
            <a:r>
              <a:rPr lang="en-US" altLang="en-US" dirty="0">
                <a:highlight>
                  <a:srgbClr val="FFFF00"/>
                </a:highlight>
                <a:ea typeface="MS PGothic" panose="020B0600070205080204" pitchFamily="34" charset="-128"/>
              </a:rPr>
              <a:t>(</a:t>
            </a:r>
            <a:r>
              <a:rPr lang="en-US" altLang="en-US" b="1" dirty="0">
                <a:solidFill>
                  <a:srgbClr val="002060"/>
                </a:solidFill>
                <a:highlight>
                  <a:srgbClr val="FFFF00"/>
                </a:highlight>
                <a:ea typeface="MS PGothic" panose="020B0600070205080204" pitchFamily="34" charset="-128"/>
              </a:rPr>
              <a:t>clustering index, equality on </a:t>
            </a:r>
            <a:r>
              <a:rPr lang="en-US" altLang="en-US" b="1" dirty="0" err="1">
                <a:solidFill>
                  <a:srgbClr val="002060"/>
                </a:solidFill>
                <a:highlight>
                  <a:srgbClr val="FFFF00"/>
                </a:highlight>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343415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sharepoint/v3/field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15122</TotalTime>
  <Words>13486</Words>
  <Application>Microsoft Macintosh PowerPoint</Application>
  <PresentationFormat>On-screen Show (16:9)</PresentationFormat>
  <Paragraphs>1295</Paragraphs>
  <Slides>151</Slides>
  <Notes>117</Notes>
  <HiddenSlides>10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151</vt:i4>
      </vt:variant>
    </vt:vector>
  </HeadingPairs>
  <TitlesOfParts>
    <vt:vector size="166" baseType="lpstr">
      <vt:lpstr>Amazon Ember</vt:lpstr>
      <vt:lpstr>Arial</vt:lpstr>
      <vt:lpstr>Calibri</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Column-Oriented Storage</vt:lpstr>
      <vt:lpstr>Columnar Representation</vt:lpstr>
      <vt:lpstr>Columnar File Representation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PowerPoint Presentation</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PowerPoint Presentation</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290</cp:revision>
  <dcterms:created xsi:type="dcterms:W3CDTF">2010-04-12T23:12:02Z</dcterms:created>
  <dcterms:modified xsi:type="dcterms:W3CDTF">2020-04-10T20:21:17Z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